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2.png>
</file>

<file path=ppt/media/image-2-1.png>
</file>

<file path=ppt/media/image-2-2.png>
</file>

<file path=ppt/media/image-3-1.png>
</file>

<file path=ppt/media/image-3-2.png>
</file>

<file path=ppt/media/image-4-1.png>
</file>

<file path=ppt/media/image-5-1.png>
</file>

<file path=ppt/media/image-5-2.png>
</file>

<file path=ppt/media/image-6-1.png>
</file>

<file path=ppt/media/image-6-2.png>
</file>

<file path=ppt/media/image-7-1.png>
</file>

<file path=ppt/media/image-7-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1987510"/>
            <a:ext cx="7477601" cy="2499598"/>
          </a:xfrm>
          <a:prstGeom prst="rect">
            <a:avLst/>
          </a:prstGeom>
          <a:noFill/>
          <a:ln/>
        </p:spPr>
        <p:txBody>
          <a:bodyPr wrap="square" rtlCol="0" anchor="t"/>
          <a:lstStyle/>
          <a:p>
            <a:pPr indent="0" marL="0">
              <a:lnSpc>
                <a:spcPts val="6561"/>
              </a:lnSpc>
              <a:buNone/>
            </a:pPr>
            <a:r>
              <a:rPr lang="en-US" sz="5249" dirty="0">
                <a:solidFill>
                  <a:srgbClr val="FFFFFF"/>
                </a:solidFill>
                <a:latin typeface="Fraunces" pitchFamily="34" charset="0"/>
                <a:ea typeface="Fraunces" pitchFamily="34" charset="-122"/>
                <a:cs typeface="Fraunces" pitchFamily="34" charset="-120"/>
              </a:rPr>
              <a:t>Singapore Resale Flat Prices Predicting Project</a:t>
            </a:r>
            <a:endParaRPr lang="en-US" sz="5249" dirty="0"/>
          </a:p>
        </p:txBody>
      </p:sp>
      <p:sp>
        <p:nvSpPr>
          <p:cNvPr id="6" name="Text 3"/>
          <p:cNvSpPr/>
          <p:nvPr/>
        </p:nvSpPr>
        <p:spPr>
          <a:xfrm>
            <a:off x="833199" y="4820364"/>
            <a:ext cx="7477601" cy="1421606"/>
          </a:xfrm>
          <a:prstGeom prst="rect">
            <a:avLst/>
          </a:prstGeom>
          <a:noFill/>
          <a:ln/>
        </p:spPr>
        <p:txBody>
          <a:bodyPr wrap="square" rtlCol="0" anchor="t"/>
          <a:lstStyle/>
          <a:p>
            <a:pPr indent="0" marL="0">
              <a:lnSpc>
                <a:spcPts val="2799"/>
              </a:lnSpc>
              <a:buNone/>
            </a:pPr>
            <a:r>
              <a:rPr lang="en-US" sz="1750" dirty="0">
                <a:solidFill>
                  <a:srgbClr val="EBECEF"/>
                </a:solidFill>
                <a:latin typeface="Epilogue" pitchFamily="34" charset="0"/>
                <a:ea typeface="Epilogue" pitchFamily="34" charset="-122"/>
                <a:cs typeface="Epilogue" pitchFamily="34" charset="-120"/>
              </a:rPr>
              <a:t>Welcome to the Singapore Resale Flat Prices Predicting Project! Join us as we explore the background, data collection, feature engineering, model selection, and results of predicting resale flat prices in Singapore.</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80E26">
              <a:alpha val="80000"/>
            </a:srgbClr>
          </a:solidFill>
          <a:ln/>
        </p:spPr>
      </p:sp>
      <p:sp>
        <p:nvSpPr>
          <p:cNvPr id="6" name="Text 3"/>
          <p:cNvSpPr/>
          <p:nvPr/>
        </p:nvSpPr>
        <p:spPr>
          <a:xfrm>
            <a:off x="2037993" y="2720697"/>
            <a:ext cx="10554414" cy="1388745"/>
          </a:xfrm>
          <a:prstGeom prst="rect">
            <a:avLst/>
          </a:prstGeom>
          <a:noFill/>
          <a:ln/>
        </p:spPr>
        <p:txBody>
          <a:bodyPr wrap="square" rtlCol="0" anchor="t"/>
          <a:lstStyle/>
          <a:p>
            <a:pPr indent="0" marL="0">
              <a:lnSpc>
                <a:spcPts val="5468"/>
              </a:lnSpc>
              <a:buNone/>
            </a:pPr>
            <a:r>
              <a:rPr lang="en-US" sz="4374" dirty="0">
                <a:solidFill>
                  <a:srgbClr val="FFFFFF"/>
                </a:solidFill>
                <a:latin typeface="Fraunces" pitchFamily="34" charset="0"/>
                <a:ea typeface="Fraunces" pitchFamily="34" charset="-122"/>
                <a:cs typeface="Fraunces" pitchFamily="34" charset="-120"/>
              </a:rPr>
              <a:t>Background of Singapore Resale Flat Market</a:t>
            </a:r>
            <a:endParaRPr lang="en-US" sz="4374" dirty="0"/>
          </a:p>
        </p:txBody>
      </p:sp>
      <p:sp>
        <p:nvSpPr>
          <p:cNvPr id="7" name="Text 4"/>
          <p:cNvSpPr/>
          <p:nvPr/>
        </p:nvSpPr>
        <p:spPr>
          <a:xfrm>
            <a:off x="2037993" y="4442698"/>
            <a:ext cx="10554414" cy="1066205"/>
          </a:xfrm>
          <a:prstGeom prst="rect">
            <a:avLst/>
          </a:prstGeom>
          <a:noFill/>
          <a:ln/>
        </p:spPr>
        <p:txBody>
          <a:bodyPr wrap="square" rtlCol="0" anchor="t"/>
          <a:lstStyle/>
          <a:p>
            <a:pPr indent="0" marL="0">
              <a:lnSpc>
                <a:spcPts val="2799"/>
              </a:lnSpc>
              <a:buNone/>
            </a:pPr>
            <a:r>
              <a:rPr lang="en-US" sz="1750" dirty="0">
                <a:solidFill>
                  <a:srgbClr val="EBECEF"/>
                </a:solidFill>
                <a:latin typeface="Epilogue" pitchFamily="34" charset="0"/>
                <a:ea typeface="Epilogue" pitchFamily="34" charset="-122"/>
                <a:cs typeface="Epilogue" pitchFamily="34" charset="-120"/>
              </a:rPr>
              <a:t>Learn about the history and growth of Singapore's resale flat market, including factors influencing prices and demand. Discover why accurate price predictions are crucial for buyers and sellers.</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720697"/>
            <a:ext cx="7477601" cy="1388745"/>
          </a:xfrm>
          <a:prstGeom prst="rect">
            <a:avLst/>
          </a:prstGeom>
          <a:noFill/>
          <a:ln/>
        </p:spPr>
        <p:txBody>
          <a:bodyPr wrap="square" rtlCol="0" anchor="t"/>
          <a:lstStyle/>
          <a:p>
            <a:pPr indent="0" marL="0">
              <a:lnSpc>
                <a:spcPts val="5468"/>
              </a:lnSpc>
              <a:buNone/>
            </a:pPr>
            <a:r>
              <a:rPr lang="en-US" sz="4374" dirty="0">
                <a:solidFill>
                  <a:srgbClr val="FFFFFF"/>
                </a:solidFill>
                <a:latin typeface="Fraunces" pitchFamily="34" charset="0"/>
                <a:ea typeface="Fraunces" pitchFamily="34" charset="-122"/>
                <a:cs typeface="Fraunces" pitchFamily="34" charset="-120"/>
              </a:rPr>
              <a:t>Data Collection and Preprocessing</a:t>
            </a:r>
            <a:endParaRPr lang="en-US" sz="4374" dirty="0"/>
          </a:p>
        </p:txBody>
      </p:sp>
      <p:sp>
        <p:nvSpPr>
          <p:cNvPr id="6" name="Text 3"/>
          <p:cNvSpPr/>
          <p:nvPr/>
        </p:nvSpPr>
        <p:spPr>
          <a:xfrm>
            <a:off x="833199" y="4442698"/>
            <a:ext cx="7477601" cy="1066205"/>
          </a:xfrm>
          <a:prstGeom prst="rect">
            <a:avLst/>
          </a:prstGeom>
          <a:noFill/>
          <a:ln/>
        </p:spPr>
        <p:txBody>
          <a:bodyPr wrap="square" rtlCol="0" anchor="t"/>
          <a:lstStyle/>
          <a:p>
            <a:pPr indent="0" marL="0">
              <a:lnSpc>
                <a:spcPts val="2799"/>
              </a:lnSpc>
              <a:buNone/>
            </a:pPr>
            <a:r>
              <a:rPr lang="en-US" sz="1750" dirty="0">
                <a:solidFill>
                  <a:srgbClr val="EBECEF"/>
                </a:solidFill>
                <a:latin typeface="Epilogue" pitchFamily="34" charset="0"/>
                <a:ea typeface="Epilogue" pitchFamily="34" charset="-122"/>
                <a:cs typeface="Epilogue" pitchFamily="34" charset="-120"/>
              </a:rPr>
              <a:t>Explore the various data sources available for collecting resale flat data and the techniques used to clean and transform the data for analysis. Understand the importance of reliable and accurate data.</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3012281"/>
            <a:ext cx="5364480" cy="694373"/>
          </a:xfrm>
          <a:prstGeom prst="rect">
            <a:avLst/>
          </a:prstGeom>
          <a:noFill/>
          <a:ln/>
        </p:spPr>
        <p:txBody>
          <a:bodyPr wrap="none" rtlCol="0" anchor="t"/>
          <a:lstStyle/>
          <a:p>
            <a:pPr indent="0" marL="0">
              <a:lnSpc>
                <a:spcPts val="5468"/>
              </a:lnSpc>
              <a:buNone/>
            </a:pPr>
            <a:r>
              <a:rPr lang="en-US" sz="4374" dirty="0">
                <a:solidFill>
                  <a:srgbClr val="FFFFFF"/>
                </a:solidFill>
                <a:latin typeface="Fraunces" pitchFamily="34" charset="0"/>
                <a:ea typeface="Fraunces" pitchFamily="34" charset="-122"/>
                <a:cs typeface="Fraunces" pitchFamily="34" charset="-120"/>
              </a:rPr>
              <a:t>Feature Engineering</a:t>
            </a:r>
            <a:endParaRPr lang="en-US" sz="4374" dirty="0"/>
          </a:p>
        </p:txBody>
      </p:sp>
      <p:sp>
        <p:nvSpPr>
          <p:cNvPr id="5" name="Text 3"/>
          <p:cNvSpPr/>
          <p:nvPr/>
        </p:nvSpPr>
        <p:spPr>
          <a:xfrm>
            <a:off x="2037993" y="4150995"/>
            <a:ext cx="10554414" cy="1066205"/>
          </a:xfrm>
          <a:prstGeom prst="rect">
            <a:avLst/>
          </a:prstGeom>
          <a:noFill/>
          <a:ln/>
        </p:spPr>
        <p:txBody>
          <a:bodyPr wrap="square" rtlCol="0" anchor="t"/>
          <a:lstStyle/>
          <a:p>
            <a:pPr indent="0" marL="0">
              <a:lnSpc>
                <a:spcPts val="2799"/>
              </a:lnSpc>
              <a:buNone/>
            </a:pPr>
            <a:r>
              <a:rPr lang="en-US" sz="1750" dirty="0">
                <a:solidFill>
                  <a:srgbClr val="EBECEF"/>
                </a:solidFill>
                <a:latin typeface="Epilogue" pitchFamily="34" charset="0"/>
                <a:ea typeface="Epilogue" pitchFamily="34" charset="-122"/>
                <a:cs typeface="Epilogue" pitchFamily="34" charset="-120"/>
              </a:rPr>
              <a:t>Discover how relevant features are selected and new features are created to improve resale flat price predictions. Uncover the key factors influencing prices and their impact on the models.</a:t>
            </a:r>
            <a:endParaRPr lang="en-US" sz="1750" dirty="0"/>
          </a:p>
        </p:txBody>
      </p:sp>
      <p:pic>
        <p:nvPicPr>
          <p:cNvPr id="6"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542937"/>
            <a:ext cx="7477601" cy="1388745"/>
          </a:xfrm>
          <a:prstGeom prst="rect">
            <a:avLst/>
          </a:prstGeom>
          <a:noFill/>
          <a:ln/>
        </p:spPr>
        <p:txBody>
          <a:bodyPr wrap="square" rtlCol="0" anchor="t"/>
          <a:lstStyle/>
          <a:p>
            <a:pPr indent="0" marL="0">
              <a:lnSpc>
                <a:spcPts val="5468"/>
              </a:lnSpc>
              <a:buNone/>
            </a:pPr>
            <a:r>
              <a:rPr lang="en-US" sz="4374" dirty="0">
                <a:solidFill>
                  <a:srgbClr val="FFFFFF"/>
                </a:solidFill>
                <a:latin typeface="Fraunces" pitchFamily="34" charset="0"/>
                <a:ea typeface="Fraunces" pitchFamily="34" charset="-122"/>
                <a:cs typeface="Fraunces" pitchFamily="34" charset="-120"/>
              </a:rPr>
              <a:t>Model Selection and Training</a:t>
            </a:r>
            <a:endParaRPr lang="en-US" sz="4374" dirty="0"/>
          </a:p>
        </p:txBody>
      </p:sp>
      <p:sp>
        <p:nvSpPr>
          <p:cNvPr id="6" name="Text 3"/>
          <p:cNvSpPr/>
          <p:nvPr/>
        </p:nvSpPr>
        <p:spPr>
          <a:xfrm>
            <a:off x="6319599" y="4264938"/>
            <a:ext cx="7477601" cy="1421606"/>
          </a:xfrm>
          <a:prstGeom prst="rect">
            <a:avLst/>
          </a:prstGeom>
          <a:noFill/>
          <a:ln/>
        </p:spPr>
        <p:txBody>
          <a:bodyPr wrap="square" rtlCol="0" anchor="t"/>
          <a:lstStyle/>
          <a:p>
            <a:pPr indent="0" marL="0">
              <a:lnSpc>
                <a:spcPts val="2799"/>
              </a:lnSpc>
              <a:buNone/>
            </a:pPr>
            <a:r>
              <a:rPr lang="en-US" sz="1750" dirty="0">
                <a:solidFill>
                  <a:srgbClr val="EBECEF"/>
                </a:solidFill>
                <a:latin typeface="Epilogue" pitchFamily="34" charset="0"/>
                <a:ea typeface="Epilogue" pitchFamily="34" charset="-122"/>
                <a:cs typeface="Epilogue" pitchFamily="34" charset="-120"/>
              </a:rPr>
              <a:t>Delve into the regression models used for predicting resale flat prices. Compare different models and understand their strengths and limitations. Explore the process of training and fine-tuning the models.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080E26">
              <a:alpha val="80000"/>
            </a:srgbClr>
          </a:solidFill>
          <a:ln/>
        </p:spPr>
      </p:sp>
      <p:sp>
        <p:nvSpPr>
          <p:cNvPr id="6" name="Text 3"/>
          <p:cNvSpPr/>
          <p:nvPr/>
        </p:nvSpPr>
        <p:spPr>
          <a:xfrm>
            <a:off x="2037993" y="3067883"/>
            <a:ext cx="5448300" cy="694373"/>
          </a:xfrm>
          <a:prstGeom prst="rect">
            <a:avLst/>
          </a:prstGeom>
          <a:noFill/>
          <a:ln/>
        </p:spPr>
        <p:txBody>
          <a:bodyPr wrap="none" rtlCol="0" anchor="t"/>
          <a:lstStyle/>
          <a:p>
            <a:pPr indent="0" marL="0">
              <a:lnSpc>
                <a:spcPts val="5468"/>
              </a:lnSpc>
              <a:buNone/>
            </a:pPr>
            <a:r>
              <a:rPr lang="en-US" sz="4374" dirty="0">
                <a:solidFill>
                  <a:srgbClr val="FFFFFF"/>
                </a:solidFill>
                <a:latin typeface="Fraunces" pitchFamily="34" charset="0"/>
                <a:ea typeface="Fraunces" pitchFamily="34" charset="-122"/>
                <a:cs typeface="Fraunces" pitchFamily="34" charset="-120"/>
              </a:rPr>
              <a:t>Results and Analysis</a:t>
            </a:r>
            <a:endParaRPr lang="en-US" sz="4374" dirty="0"/>
          </a:p>
        </p:txBody>
      </p:sp>
      <p:sp>
        <p:nvSpPr>
          <p:cNvPr id="7" name="Text 4"/>
          <p:cNvSpPr/>
          <p:nvPr/>
        </p:nvSpPr>
        <p:spPr>
          <a:xfrm>
            <a:off x="2037993" y="4095512"/>
            <a:ext cx="10554414" cy="1066205"/>
          </a:xfrm>
          <a:prstGeom prst="rect">
            <a:avLst/>
          </a:prstGeom>
          <a:noFill/>
          <a:ln/>
        </p:spPr>
        <p:txBody>
          <a:bodyPr wrap="square" rtlCol="0" anchor="t"/>
          <a:lstStyle/>
          <a:p>
            <a:pPr indent="0" marL="0">
              <a:lnSpc>
                <a:spcPts val="2799"/>
              </a:lnSpc>
              <a:buNone/>
            </a:pPr>
            <a:r>
              <a:rPr lang="en-US" sz="1750" dirty="0">
                <a:solidFill>
                  <a:srgbClr val="EBECEF"/>
                </a:solidFill>
                <a:latin typeface="Epilogue" pitchFamily="34" charset="0"/>
                <a:ea typeface="Epilogue" pitchFamily="34" charset="-122"/>
                <a:cs typeface="Epilogue" pitchFamily="34" charset="-120"/>
              </a:rPr>
              <a:t>Analyze the performance of the predictive models and gain insights from the predictions. Understand the factors driving price fluctuations and their implications for buyers and sellers in the resale flat market.</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890123"/>
            <a:ext cx="4443889" cy="694373"/>
          </a:xfrm>
          <a:prstGeom prst="rect">
            <a:avLst/>
          </a:prstGeom>
          <a:noFill/>
          <a:ln/>
        </p:spPr>
        <p:txBody>
          <a:bodyPr wrap="none" rtlCol="0" anchor="t"/>
          <a:lstStyle/>
          <a:p>
            <a:pPr indent="0" marL="0">
              <a:lnSpc>
                <a:spcPts val="5468"/>
              </a:lnSpc>
              <a:buNone/>
            </a:pPr>
            <a:r>
              <a:rPr lang="en-US" sz="4374" dirty="0">
                <a:solidFill>
                  <a:srgbClr val="FFFFFF"/>
                </a:solidFill>
                <a:latin typeface="Fraunces" pitchFamily="34" charset="0"/>
                <a:ea typeface="Fraunces" pitchFamily="34" charset="-122"/>
                <a:cs typeface="Fraunces" pitchFamily="34" charset="-120"/>
              </a:rPr>
              <a:t>Conclusion</a:t>
            </a:r>
            <a:endParaRPr lang="en-US" sz="4374" dirty="0"/>
          </a:p>
        </p:txBody>
      </p:sp>
      <p:sp>
        <p:nvSpPr>
          <p:cNvPr id="6" name="Text 3"/>
          <p:cNvSpPr/>
          <p:nvPr/>
        </p:nvSpPr>
        <p:spPr>
          <a:xfrm>
            <a:off x="833199" y="3917752"/>
            <a:ext cx="7477601" cy="1421606"/>
          </a:xfrm>
          <a:prstGeom prst="rect">
            <a:avLst/>
          </a:prstGeom>
          <a:noFill/>
          <a:ln/>
        </p:spPr>
        <p:txBody>
          <a:bodyPr wrap="square" rtlCol="0" anchor="t"/>
          <a:lstStyle/>
          <a:p>
            <a:pPr indent="0" marL="0">
              <a:lnSpc>
                <a:spcPts val="2799"/>
              </a:lnSpc>
              <a:buNone/>
            </a:pPr>
            <a:r>
              <a:rPr lang="en-US" sz="1750" dirty="0">
                <a:solidFill>
                  <a:srgbClr val="EBECEF"/>
                </a:solidFill>
                <a:latin typeface="Epilogue" pitchFamily="34" charset="0"/>
                <a:ea typeface="Epilogue" pitchFamily="34" charset="-122"/>
                <a:cs typeface="Epilogue" pitchFamily="34" charset="-120"/>
              </a:rPr>
              <a:t>Highlight the importance of accurately predicting resale flat prices and its impact on the housing market. Discuss potential future directions for improving the models and empowering buyers and sellers.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2023-12-04T15:48:19Z</dcterms:created>
  <dcterms:modified xsi:type="dcterms:W3CDTF">2023-12-04T15:48:19Z</dcterms:modified>
</cp:coreProperties>
</file>